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0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950FF-CEB9-49E0-9B02-358D6BCBCB1F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D12B-F919-47E9-BC7D-458F2BA8D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950FF-CEB9-49E0-9B02-358D6BCBCB1F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D12B-F919-47E9-BC7D-458F2BA8D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950FF-CEB9-49E0-9B02-358D6BCBCB1F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D12B-F919-47E9-BC7D-458F2BA8D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950FF-CEB9-49E0-9B02-358D6BCBCB1F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D12B-F919-47E9-BC7D-458F2BA8D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950FF-CEB9-49E0-9B02-358D6BCBCB1F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D12B-F919-47E9-BC7D-458F2BA8D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950FF-CEB9-49E0-9B02-358D6BCBCB1F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D12B-F919-47E9-BC7D-458F2BA8D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950FF-CEB9-49E0-9B02-358D6BCBCB1F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D12B-F919-47E9-BC7D-458F2BA8D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950FF-CEB9-49E0-9B02-358D6BCBCB1F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D12B-F919-47E9-BC7D-458F2BA8D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950FF-CEB9-49E0-9B02-358D6BCBCB1F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D12B-F919-47E9-BC7D-458F2BA8D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950FF-CEB9-49E0-9B02-358D6BCBCB1F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D12B-F919-47E9-BC7D-458F2BA8D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950FF-CEB9-49E0-9B02-358D6BCBCB1F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66D12B-F919-47E9-BC7D-458F2BA8D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D66D12B-F919-47E9-BC7D-458F2BA8D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85950FF-CEB9-49E0-9B02-358D6BCBCB1F}" type="datetimeFigureOut">
              <a:rPr lang="en-US" smtClean="0"/>
              <a:pPr/>
              <a:t>6/30/2011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543800" cy="2593975"/>
          </a:xfrm>
        </p:spPr>
        <p:txBody>
          <a:bodyPr/>
          <a:lstStyle/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Strategies </a:t>
            </a:r>
            <a:r>
              <a:rPr lang="en-US" sz="3200" dirty="0"/>
              <a:t>for Stimulating Growth and </a:t>
            </a:r>
            <a:r>
              <a:rPr lang="en-US" sz="3200" dirty="0" smtClean="0"/>
              <a:t>Sustainability</a:t>
            </a:r>
            <a:br>
              <a:rPr lang="en-US" sz="32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400" dirty="0"/>
              <a:t>John </a:t>
            </a:r>
            <a:r>
              <a:rPr lang="en-US" sz="2400" dirty="0" smtClean="0"/>
              <a:t> W.  Robinson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Deputy Governor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Bank of Jamaica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72000"/>
            <a:ext cx="6461760" cy="10668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4th BIENNIAL INTERNATIONAL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CONFERENCE ON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BUSINESS, BANKING AND FINANCE</a:t>
            </a:r>
          </a:p>
          <a:p>
            <a:pPr algn="ctr"/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‘Restoring Business Confidence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&amp; Investments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in the Caribbean’</a:t>
            </a:r>
          </a:p>
          <a:p>
            <a:pPr algn="ctr"/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22 – 24 June 2011</a:t>
            </a:r>
          </a:p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Trinidad &amp; Tobago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696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990600"/>
          </a:xfrm>
        </p:spPr>
        <p:txBody>
          <a:bodyPr/>
          <a:lstStyle/>
          <a:p>
            <a:r>
              <a:rPr lang="en-US" dirty="0"/>
              <a:t>Supporting </a:t>
            </a:r>
            <a:r>
              <a:rPr lang="en-US" dirty="0" smtClean="0"/>
              <a:t>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257800"/>
          </a:xfrm>
        </p:spPr>
        <p:txBody>
          <a:bodyPr>
            <a:normAutofit/>
          </a:bodyPr>
          <a:lstStyle/>
          <a:p>
            <a:r>
              <a:rPr lang="en-US" dirty="0"/>
              <a:t>Achieving sustainable economic growth also require adequate supporting infrastructure, physical and social. </a:t>
            </a:r>
            <a:endParaRPr lang="en-US" dirty="0" smtClean="0"/>
          </a:p>
          <a:p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  Physical </a:t>
            </a:r>
          </a:p>
          <a:p>
            <a:pPr marL="1177290" lvl="2" indent="-400050">
              <a:buFont typeface="+mj-lt"/>
              <a:buAutoNum type="romanLcPeriod"/>
            </a:pPr>
            <a:r>
              <a:rPr lang="en-US" dirty="0" smtClean="0"/>
              <a:t>Investments through </a:t>
            </a:r>
            <a:r>
              <a:rPr lang="en-US" dirty="0"/>
              <a:t>the Jamaica Development Infrastructure Programme (JDIP</a:t>
            </a:r>
            <a:r>
              <a:rPr lang="en-US" dirty="0" smtClean="0"/>
              <a:t>)</a:t>
            </a:r>
          </a:p>
          <a:p>
            <a:pPr marL="1177290" lvl="2" indent="-400050">
              <a:buFont typeface="+mj-lt"/>
              <a:buAutoNum type="romanLcPeriod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  Social </a:t>
            </a:r>
          </a:p>
          <a:p>
            <a:pPr marL="1177290" lvl="2" indent="-400050">
              <a:buFont typeface="+mj-lt"/>
              <a:buAutoNum type="romanLcPeriod"/>
            </a:pPr>
            <a:r>
              <a:rPr lang="en-US" dirty="0" smtClean="0"/>
              <a:t> Special </a:t>
            </a:r>
            <a:r>
              <a:rPr lang="en-US" dirty="0"/>
              <a:t>emphasis </a:t>
            </a:r>
            <a:r>
              <a:rPr lang="en-US" dirty="0" smtClean="0"/>
              <a:t>placed on </a:t>
            </a:r>
            <a:r>
              <a:rPr lang="en-US" dirty="0"/>
              <a:t>early childhood </a:t>
            </a:r>
            <a:r>
              <a:rPr lang="en-US" dirty="0" smtClean="0"/>
              <a:t>development</a:t>
            </a:r>
          </a:p>
          <a:p>
            <a:pPr marL="1177290" lvl="2" indent="-400050">
              <a:buFont typeface="+mj-lt"/>
              <a:buAutoNum type="romanLcPeriod"/>
            </a:pPr>
            <a:r>
              <a:rPr lang="en-US" dirty="0"/>
              <a:t> </a:t>
            </a:r>
            <a:r>
              <a:rPr lang="en-US" dirty="0" smtClean="0"/>
              <a:t>Training </a:t>
            </a:r>
            <a:r>
              <a:rPr lang="en-US" dirty="0"/>
              <a:t>for the out of school population </a:t>
            </a:r>
            <a:endParaRPr lang="en-US" dirty="0" smtClean="0"/>
          </a:p>
          <a:p>
            <a:pPr marL="1177290" lvl="2" indent="-400050">
              <a:buFont typeface="+mj-lt"/>
              <a:buAutoNum type="romanLcPeriod"/>
            </a:pPr>
            <a:r>
              <a:rPr lang="en-US" dirty="0" smtClean="0"/>
              <a:t> Improving </a:t>
            </a:r>
            <a:r>
              <a:rPr lang="en-US" dirty="0"/>
              <a:t>teacher </a:t>
            </a:r>
            <a:r>
              <a:rPr lang="en-US" dirty="0" smtClean="0"/>
              <a:t>quality </a:t>
            </a:r>
          </a:p>
          <a:p>
            <a:pPr marL="1177290" lvl="2" indent="-400050">
              <a:buFont typeface="+mj-lt"/>
              <a:buAutoNum type="romanLcPeriod"/>
            </a:pPr>
            <a:r>
              <a:rPr lang="en-US" dirty="0" smtClean="0"/>
              <a:t> Restoration of law and order</a:t>
            </a:r>
          </a:p>
          <a:p>
            <a:pPr marL="77724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42127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to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Fiscal Discipline &amp; Debt Sustainability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/>
              <a:t> Successful implementation of JDX in February 2010</a:t>
            </a:r>
            <a:r>
              <a:rPr lang="en-US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All quantitative </a:t>
            </a:r>
            <a:r>
              <a:rPr lang="en-US" dirty="0"/>
              <a:t>targets under the IMF-SBA programme </a:t>
            </a:r>
            <a:r>
              <a:rPr lang="en-US" dirty="0" smtClean="0"/>
              <a:t>have been met. 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Divestment of Air Jamaica and Sugar Company of Jamaica Holdings.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Fiscal responsibility framework passed in Parliament.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Pilot CTMS .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 Public sector transformation plan tabled in Parliament.</a:t>
            </a:r>
          </a:p>
          <a:p>
            <a:pPr marL="777240" lvl="2" indent="0">
              <a:buNone/>
            </a:pPr>
            <a:endParaRPr lang="en-US" dirty="0" smtClean="0"/>
          </a:p>
          <a:p>
            <a:r>
              <a:rPr lang="en-US" dirty="0" smtClean="0"/>
              <a:t>Financial System Stability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/>
              <a:t>  </a:t>
            </a:r>
            <a:r>
              <a:rPr lang="en-US" sz="1800" dirty="0" smtClean="0"/>
              <a:t>Amendments </a:t>
            </a:r>
            <a:r>
              <a:rPr lang="en-US" sz="1800" dirty="0"/>
              <a:t>to the Bank of Jamaica Act have been </a:t>
            </a:r>
            <a:r>
              <a:rPr lang="en-US" sz="1800" dirty="0" smtClean="0"/>
              <a:t>drafted. 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  Phased introduction of risk weights for foreign currency denominated GOJ securities (started June 2010).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  Draft Omnibus Banking Law is being prepared.</a:t>
            </a:r>
          </a:p>
          <a:p>
            <a:pPr lvl="1">
              <a:buFont typeface="Wingdings" pitchFamily="2" charset="2"/>
              <a:buChar char="Ø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107413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to </a:t>
            </a:r>
            <a:r>
              <a:rPr lang="en-US" dirty="0" smtClean="0"/>
              <a:t>Date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Enhancing the Business Environment</a:t>
            </a:r>
          </a:p>
          <a:p>
            <a:pPr marL="11430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sz="1800" dirty="0"/>
              <a:t>Stable Macroeconomic Environment</a:t>
            </a:r>
          </a:p>
          <a:p>
            <a:pPr marL="1177290" lvl="2" indent="-400050">
              <a:buFont typeface="+mj-lt"/>
              <a:buAutoNum type="romanLcPeriod"/>
            </a:pPr>
            <a:r>
              <a:rPr lang="en-US" dirty="0"/>
              <a:t>Trend decline in inflation &amp; interest rates</a:t>
            </a:r>
          </a:p>
          <a:p>
            <a:pPr marL="1177290" lvl="2" indent="-400050">
              <a:buFont typeface="+mj-lt"/>
              <a:buAutoNum type="romanLcPeriod"/>
            </a:pPr>
            <a:r>
              <a:rPr lang="en-US" dirty="0"/>
              <a:t>Improving business confidence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Single tax authority established 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Streamlining of customs procedures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First </a:t>
            </a:r>
            <a:r>
              <a:rPr lang="en-US" sz="1800" dirty="0"/>
              <a:t>phase of the reforms </a:t>
            </a:r>
            <a:r>
              <a:rPr lang="en-US" sz="1800" dirty="0" smtClean="0"/>
              <a:t>implemented </a:t>
            </a:r>
            <a:r>
              <a:rPr lang="en-US" sz="1800" dirty="0"/>
              <a:t>in the FY2011/12 </a:t>
            </a:r>
            <a:r>
              <a:rPr lang="en-US" sz="1800" dirty="0" smtClean="0"/>
              <a:t>budget</a:t>
            </a:r>
          </a:p>
          <a:p>
            <a:pPr marL="1177290" lvl="2" indent="-400050">
              <a:buFont typeface="+mj-lt"/>
              <a:buAutoNum type="romanLcPeriod"/>
            </a:pPr>
            <a:r>
              <a:rPr lang="en-US" dirty="0"/>
              <a:t>E</a:t>
            </a:r>
            <a:r>
              <a:rPr lang="en-US" dirty="0" smtClean="0"/>
              <a:t>limination </a:t>
            </a:r>
            <a:r>
              <a:rPr lang="en-US" dirty="0"/>
              <a:t>of stamp duties on financial </a:t>
            </a:r>
            <a:r>
              <a:rPr lang="en-US" dirty="0" smtClean="0"/>
              <a:t>transactions.</a:t>
            </a:r>
          </a:p>
          <a:p>
            <a:pPr marL="1177290" lvl="2" indent="-400050">
              <a:buFont typeface="+mj-lt"/>
              <a:buAutoNum type="romanLcPeriod"/>
            </a:pPr>
            <a:r>
              <a:rPr lang="en-US" dirty="0" smtClean="0"/>
              <a:t> Abolition of transfer </a:t>
            </a:r>
            <a:r>
              <a:rPr lang="en-US" dirty="0"/>
              <a:t>tax and stamp duties on registered corporate securities</a:t>
            </a:r>
            <a:r>
              <a:rPr lang="en-US" dirty="0" smtClean="0"/>
              <a:t>.</a:t>
            </a:r>
          </a:p>
          <a:p>
            <a:pPr marL="777240" lvl="2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409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144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876800"/>
          </a:xfrm>
        </p:spPr>
        <p:txBody>
          <a:bodyPr>
            <a:normAutofit/>
          </a:bodyPr>
          <a:lstStyle/>
          <a:p>
            <a:r>
              <a:rPr lang="en-US" dirty="0"/>
              <a:t>The major challenge for policy makers is the restoration of sustained economic growth. 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recent global crisis exposed </a:t>
            </a:r>
            <a:r>
              <a:rPr lang="en-US" dirty="0" smtClean="0"/>
              <a:t>a </a:t>
            </a:r>
            <a:r>
              <a:rPr lang="en-US" dirty="0"/>
              <a:t>number of underlying weaknesses </a:t>
            </a:r>
            <a:r>
              <a:rPr lang="en-US" dirty="0" smtClean="0"/>
              <a:t>in </a:t>
            </a:r>
            <a:r>
              <a:rPr lang="en-US" dirty="0"/>
              <a:t>the Jamaican economy, to which the </a:t>
            </a:r>
            <a:r>
              <a:rPr lang="en-US" dirty="0" smtClean="0"/>
              <a:t>Government responded </a:t>
            </a:r>
            <a:r>
              <a:rPr lang="en-US" dirty="0"/>
              <a:t>with a raft of far-reaching economic reforms.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macroeconomic programme is being complemented by initiatives to enhance social capital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373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Jamaica has made notable progress in its economic </a:t>
            </a:r>
            <a:r>
              <a:rPr lang="en-US" dirty="0" err="1" smtClean="0"/>
              <a:t>programme</a:t>
            </a:r>
            <a:endParaRPr lang="en-US" dirty="0" smtClean="0"/>
          </a:p>
          <a:p>
            <a:pPr lvl="2">
              <a:buFont typeface="Wingdings" pitchFamily="2" charset="2"/>
              <a:buChar char="Ø"/>
            </a:pPr>
            <a:r>
              <a:rPr lang="en-US" sz="2200" dirty="0" smtClean="0"/>
              <a:t>very </a:t>
            </a:r>
            <a:r>
              <a:rPr lang="en-US" sz="2200" dirty="0"/>
              <a:t>stable macroeconomic environment </a:t>
            </a:r>
            <a:endParaRPr lang="en-US" sz="2200" dirty="0" smtClean="0"/>
          </a:p>
          <a:p>
            <a:pPr lvl="2">
              <a:buFont typeface="Wingdings" pitchFamily="2" charset="2"/>
              <a:buChar char="Ø"/>
            </a:pPr>
            <a:r>
              <a:rPr lang="en-US" sz="2200" dirty="0" smtClean="0"/>
              <a:t>improving </a:t>
            </a:r>
            <a:r>
              <a:rPr lang="en-US" sz="2200" dirty="0"/>
              <a:t>business confidence. </a:t>
            </a:r>
            <a:endParaRPr lang="en-US" sz="2200" dirty="0" smtClean="0"/>
          </a:p>
          <a:p>
            <a:pPr lvl="2">
              <a:buFont typeface="Wingdings" pitchFamily="2" charset="2"/>
              <a:buChar char="Ø"/>
            </a:pPr>
            <a:r>
              <a:rPr lang="en-US" sz="2200" dirty="0"/>
              <a:t>indicators suggest that Jamaica should emerge from the recession in the first quarter of 2011</a:t>
            </a:r>
          </a:p>
          <a:p>
            <a:pPr lvl="2">
              <a:buFont typeface="Wingdings" pitchFamily="2" charset="2"/>
              <a:buChar char="Ø"/>
            </a:pPr>
            <a:endParaRPr lang="en-US" sz="2200" dirty="0"/>
          </a:p>
          <a:p>
            <a:r>
              <a:rPr lang="en-US" dirty="0"/>
              <a:t>However, transitioning from recovery to sustained high growth rates will require a long-term commitment by the society to the process of economic reforms and social transformation that have begun.</a:t>
            </a:r>
          </a:p>
        </p:txBody>
      </p:sp>
    </p:spTree>
    <p:extLst>
      <p:ext uri="{BB962C8B-B14F-4D97-AF65-F5344CB8AC3E}">
        <p14:creationId xmlns:p14="http://schemas.microsoft.com/office/powerpoint/2010/main" xmlns="" val="121391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Sustained Economic Growth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Role of Government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Strategies for Stimulating Growth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Jamaica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Economic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Transformation Programme</a:t>
            </a:r>
          </a:p>
          <a:p>
            <a:pPr lvl="2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Progress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Concluding Remarks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23616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20000" cy="1143000"/>
          </a:xfrm>
        </p:spPr>
        <p:txBody>
          <a:bodyPr/>
          <a:lstStyle/>
          <a:p>
            <a:pPr algn="ctr"/>
            <a:r>
              <a:rPr lang="en-US" dirty="0"/>
              <a:t>Sustained Economic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</a:t>
            </a:r>
            <a:r>
              <a:rPr lang="en-US" dirty="0"/>
              <a:t>steady increase in the productive capacity of the economy. </a:t>
            </a:r>
            <a:endParaRPr lang="en-US" dirty="0" smtClean="0"/>
          </a:p>
          <a:p>
            <a:pPr marL="11430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the medium to long run, production possibilities are enhanced by improvements in technology, the quantum and quality of the labour force as well as the capital stock</a:t>
            </a:r>
            <a:r>
              <a:rPr lang="en-US" dirty="0" smtClean="0"/>
              <a:t>.</a:t>
            </a:r>
          </a:p>
          <a:p>
            <a:pPr marL="11430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Fundamental considerations</a:t>
            </a:r>
          </a:p>
          <a:p>
            <a:pPr lvl="1" algn="just"/>
            <a:r>
              <a:rPr lang="en-US" dirty="0" smtClean="0"/>
              <a:t>Issues </a:t>
            </a:r>
            <a:r>
              <a:rPr lang="en-US" dirty="0"/>
              <a:t>of the quality of education and the cost of </a:t>
            </a:r>
            <a:r>
              <a:rPr lang="en-US" dirty="0" smtClean="0"/>
              <a:t>capital</a:t>
            </a:r>
          </a:p>
          <a:p>
            <a:pPr lvl="1" algn="just"/>
            <a:r>
              <a:rPr lang="en-US" dirty="0" smtClean="0"/>
              <a:t>Adequacy </a:t>
            </a:r>
            <a:r>
              <a:rPr lang="en-US" dirty="0"/>
              <a:t>of supporting infrastructure</a:t>
            </a:r>
          </a:p>
          <a:p>
            <a:pPr lvl="1" algn="just"/>
            <a:r>
              <a:rPr lang="en-US" dirty="0" smtClean="0"/>
              <a:t>Environmental </a:t>
            </a:r>
            <a:r>
              <a:rPr lang="en-US" dirty="0"/>
              <a:t>sustainability </a:t>
            </a:r>
          </a:p>
          <a:p>
            <a:pPr lvl="1" algn="just"/>
            <a:r>
              <a:rPr lang="en-US" dirty="0" smtClean="0"/>
              <a:t>Social and economic stability</a:t>
            </a:r>
            <a:endParaRPr lang="en-US" dirty="0"/>
          </a:p>
          <a:p>
            <a:pPr lvl="1" algn="just"/>
            <a:endParaRPr lang="en-US" dirty="0" smtClean="0"/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386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Role </a:t>
            </a:r>
            <a:r>
              <a:rPr lang="en-US" dirty="0"/>
              <a:t>of the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</a:t>
            </a:r>
            <a:r>
              <a:rPr lang="en-US" dirty="0"/>
              <a:t>an enabling environment </a:t>
            </a:r>
            <a:r>
              <a:rPr lang="en-US" dirty="0" smtClean="0"/>
              <a:t>for private sector led growth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-macroeconomic, social and political stability, </a:t>
            </a:r>
          </a:p>
          <a:p>
            <a:pPr marL="114300" indent="0">
              <a:buNone/>
            </a:pPr>
            <a:r>
              <a:rPr lang="en-US" dirty="0" smtClean="0"/>
              <a:t>             - sound physical  infrastructure 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- secure property rights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- stable financial system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- well-trained </a:t>
            </a:r>
            <a:r>
              <a:rPr lang="en-US" dirty="0" err="1" smtClean="0"/>
              <a:t>labour</a:t>
            </a:r>
            <a:r>
              <a:rPr lang="en-US" dirty="0" smtClean="0"/>
              <a:t> force 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- competitive markets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- efficient public sector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- environmental sustainability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</a:p>
          <a:p>
            <a:endParaRPr lang="en-US" dirty="0" smtClean="0"/>
          </a:p>
          <a:p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93189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Strategies for Stimulating Growth in Jamaica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/>
          </a:bodyPr>
          <a:lstStyle/>
          <a:p>
            <a:r>
              <a:rPr lang="en-US" dirty="0"/>
              <a:t>Jamaican economy grew </a:t>
            </a:r>
            <a:r>
              <a:rPr lang="en-US" dirty="0" smtClean="0"/>
              <a:t>by </a:t>
            </a:r>
            <a:r>
              <a:rPr lang="en-US" dirty="0"/>
              <a:t>0.8 per </a:t>
            </a:r>
            <a:r>
              <a:rPr lang="en-US" dirty="0" smtClean="0"/>
              <a:t>cent over the last decade.</a:t>
            </a:r>
            <a:endParaRPr lang="en-US" dirty="0"/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Despite relatively </a:t>
            </a:r>
            <a:r>
              <a:rPr lang="en-US" dirty="0"/>
              <a:t>high rates of investment. </a:t>
            </a:r>
            <a:endParaRPr lang="en-US" dirty="0" smtClean="0"/>
          </a:p>
          <a:p>
            <a:r>
              <a:rPr lang="en-US" dirty="0" smtClean="0"/>
              <a:t>Weak </a:t>
            </a:r>
            <a:r>
              <a:rPr lang="en-US" dirty="0"/>
              <a:t>growth performance </a:t>
            </a:r>
            <a:r>
              <a:rPr lang="en-US" dirty="0" smtClean="0"/>
              <a:t>attributed </a:t>
            </a:r>
            <a:r>
              <a:rPr lang="en-US" dirty="0"/>
              <a:t>to low </a:t>
            </a:r>
            <a:r>
              <a:rPr lang="en-US" dirty="0" smtClean="0"/>
              <a:t>productivity.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Reflecting </a:t>
            </a:r>
            <a:r>
              <a:rPr lang="en-US" dirty="0"/>
              <a:t>the influence of </a:t>
            </a:r>
            <a:r>
              <a:rPr lang="en-US" dirty="0" smtClean="0"/>
              <a:t>macro / </a:t>
            </a:r>
            <a:r>
              <a:rPr lang="en-US" dirty="0"/>
              <a:t>microeconomic and social factors. 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elatively </a:t>
            </a:r>
            <a:r>
              <a:rPr lang="en-US" dirty="0"/>
              <a:t>unstable macro </a:t>
            </a:r>
            <a:r>
              <a:rPr lang="en-US" dirty="0" smtClean="0"/>
              <a:t>environment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Embedded </a:t>
            </a:r>
            <a:r>
              <a:rPr lang="en-US" dirty="0"/>
              <a:t>in elevated public debt </a:t>
            </a:r>
            <a:r>
              <a:rPr lang="en-US" dirty="0" smtClean="0"/>
              <a:t>levels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Adverse </a:t>
            </a:r>
            <a:r>
              <a:rPr lang="en-US" dirty="0"/>
              <a:t>debt </a:t>
            </a:r>
            <a:r>
              <a:rPr lang="en-US" dirty="0" smtClean="0"/>
              <a:t>dynamics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Relatively high rates </a:t>
            </a:r>
            <a:r>
              <a:rPr lang="en-US" dirty="0"/>
              <a:t>of </a:t>
            </a:r>
            <a:r>
              <a:rPr lang="en-US" dirty="0" smtClean="0"/>
              <a:t>inflation</a:t>
            </a:r>
          </a:p>
          <a:p>
            <a:r>
              <a:rPr lang="en-US" dirty="0" smtClean="0"/>
              <a:t>Resulted in distortion of private investments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Difficult </a:t>
            </a:r>
            <a:r>
              <a:rPr lang="en-US" dirty="0"/>
              <a:t>to project production costs, cash flows and rates of </a:t>
            </a:r>
            <a:r>
              <a:rPr lang="en-US" dirty="0" smtClean="0"/>
              <a:t>returns.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High interest </a:t>
            </a:r>
            <a:r>
              <a:rPr lang="en-US" dirty="0"/>
              <a:t>rates </a:t>
            </a:r>
            <a:r>
              <a:rPr lang="en-US" dirty="0" smtClean="0"/>
              <a:t>environment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As such, </a:t>
            </a:r>
            <a:r>
              <a:rPr lang="en-US" dirty="0"/>
              <a:t>long-term investment decisions were either postponed or shelved, while some new ventures folded.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743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Main Elements of </a:t>
            </a:r>
            <a:r>
              <a:rPr lang="en-US" sz="3200" dirty="0" smtClean="0"/>
              <a:t>Current </a:t>
            </a:r>
            <a:r>
              <a:rPr lang="en-US" sz="3200" dirty="0"/>
              <a:t>Economic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4724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main </a:t>
            </a:r>
            <a:r>
              <a:rPr lang="en-US" dirty="0" smtClean="0"/>
              <a:t>areas of focus </a:t>
            </a:r>
            <a:r>
              <a:rPr lang="en-US" dirty="0"/>
              <a:t>of the transformation programme are</a:t>
            </a:r>
            <a:r>
              <a:rPr lang="en-US" dirty="0" smtClean="0"/>
              <a:t>:</a:t>
            </a:r>
          </a:p>
          <a:p>
            <a:pPr marL="925830" lvl="1" indent="-514350">
              <a:lnSpc>
                <a:spcPct val="150000"/>
              </a:lnSpc>
              <a:buFont typeface="+mj-lt"/>
              <a:buAutoNum type="romanUcPeriod"/>
            </a:pPr>
            <a:r>
              <a:rPr lang="en-US" dirty="0" smtClean="0"/>
              <a:t>Restoring </a:t>
            </a:r>
            <a:r>
              <a:rPr lang="en-US" dirty="0"/>
              <a:t>fiscal discipline and debt </a:t>
            </a:r>
            <a:r>
              <a:rPr lang="en-US" dirty="0" smtClean="0"/>
              <a:t>sustainability </a:t>
            </a:r>
          </a:p>
          <a:p>
            <a:pPr marL="925830" lvl="1" indent="-514350">
              <a:lnSpc>
                <a:spcPct val="150000"/>
              </a:lnSpc>
              <a:buFont typeface="+mj-lt"/>
              <a:buAutoNum type="romanUcPeriod"/>
            </a:pPr>
            <a:r>
              <a:rPr lang="en-US" dirty="0" smtClean="0"/>
              <a:t>Enhancing </a:t>
            </a:r>
            <a:r>
              <a:rPr lang="en-US" dirty="0"/>
              <a:t>financial system stability </a:t>
            </a:r>
            <a:endParaRPr lang="en-US" dirty="0" smtClean="0"/>
          </a:p>
          <a:p>
            <a:pPr marL="925830" lvl="1" indent="-514350">
              <a:lnSpc>
                <a:spcPct val="150000"/>
              </a:lnSpc>
              <a:buFont typeface="+mj-lt"/>
              <a:buAutoNum type="romanUcPeriod"/>
            </a:pPr>
            <a:r>
              <a:rPr lang="en-US" dirty="0" smtClean="0"/>
              <a:t>Improving the </a:t>
            </a:r>
            <a:r>
              <a:rPr lang="en-US" dirty="0"/>
              <a:t>business </a:t>
            </a:r>
            <a:r>
              <a:rPr lang="en-US" dirty="0" smtClean="0"/>
              <a:t>environment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242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90600"/>
          </a:xfrm>
        </p:spPr>
        <p:txBody>
          <a:bodyPr/>
          <a:lstStyle/>
          <a:p>
            <a:r>
              <a:rPr lang="en-US" sz="3600" dirty="0" smtClean="0"/>
              <a:t>Fiscal Discipline &amp; Debt </a:t>
            </a:r>
            <a:r>
              <a:rPr lang="en-US" sz="3600" dirty="0"/>
              <a:t>sustainability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Primary objective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   Elimination </a:t>
            </a:r>
            <a:r>
              <a:rPr lang="en-US" dirty="0"/>
              <a:t>of the fiscal deficit over the next four </a:t>
            </a:r>
            <a:r>
              <a:rPr lang="en-US" dirty="0" smtClean="0"/>
              <a:t>years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   Institutionalization </a:t>
            </a:r>
            <a:r>
              <a:rPr lang="en-US" dirty="0"/>
              <a:t>of prudent fiscal </a:t>
            </a:r>
            <a:r>
              <a:rPr lang="en-US" dirty="0" smtClean="0"/>
              <a:t>practices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r>
              <a:rPr lang="en-US" dirty="0" smtClean="0"/>
              <a:t>Strategies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   Voluntary </a:t>
            </a:r>
            <a:r>
              <a:rPr lang="en-US" dirty="0"/>
              <a:t>par-for-par exchange of domestic bonds for longer </a:t>
            </a:r>
            <a:r>
              <a:rPr lang="en-US" dirty="0" smtClean="0"/>
              <a:t>         dated</a:t>
            </a:r>
            <a:r>
              <a:rPr lang="en-US" dirty="0"/>
              <a:t>, lower coupon instruments </a:t>
            </a:r>
            <a:r>
              <a:rPr lang="en-US" dirty="0" smtClean="0"/>
              <a:t>(</a:t>
            </a:r>
            <a:r>
              <a:rPr lang="en-US" dirty="0"/>
              <a:t>JDX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   Establishment </a:t>
            </a:r>
            <a:r>
              <a:rPr lang="en-US" dirty="0"/>
              <a:t>of a fiscal responsibility </a:t>
            </a:r>
            <a:r>
              <a:rPr lang="en-US" dirty="0" smtClean="0"/>
              <a:t>framework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   Implementation </a:t>
            </a:r>
            <a:r>
              <a:rPr lang="en-US" dirty="0"/>
              <a:t>of a centralized treasury management system 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   Public </a:t>
            </a:r>
            <a:r>
              <a:rPr lang="en-US" dirty="0"/>
              <a:t>sector reform 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   Divestment </a:t>
            </a:r>
            <a:r>
              <a:rPr lang="en-US" dirty="0"/>
              <a:t>of non-core </a:t>
            </a:r>
            <a:r>
              <a:rPr lang="en-US" dirty="0" smtClean="0"/>
              <a:t>assets </a:t>
            </a:r>
          </a:p>
        </p:txBody>
      </p:sp>
    </p:spTree>
    <p:extLst>
      <p:ext uri="{BB962C8B-B14F-4D97-AF65-F5344CB8AC3E}">
        <p14:creationId xmlns:p14="http://schemas.microsoft.com/office/powerpoint/2010/main" xmlns="" val="26838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</a:t>
            </a:r>
            <a:r>
              <a:rPr lang="en-US" dirty="0" smtClean="0"/>
              <a:t>System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800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Primary objective  - reduce systemic risk</a:t>
            </a:r>
            <a:endParaRPr lang="en-US" dirty="0"/>
          </a:p>
          <a:p>
            <a:pPr marL="411480" lvl="1" indent="0">
              <a:buNone/>
            </a:pPr>
            <a:r>
              <a:rPr lang="en-US" dirty="0" smtClean="0"/>
              <a:t>   </a:t>
            </a:r>
          </a:p>
          <a:p>
            <a:r>
              <a:rPr lang="en-US" dirty="0" smtClean="0"/>
              <a:t>Strategies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   Amendment of BOJ </a:t>
            </a:r>
            <a:r>
              <a:rPr lang="en-US" dirty="0"/>
              <a:t>Act </a:t>
            </a:r>
            <a:r>
              <a:rPr lang="en-US" dirty="0" smtClean="0"/>
              <a:t>to give </a:t>
            </a:r>
            <a:r>
              <a:rPr lang="en-US" dirty="0"/>
              <a:t>the B</a:t>
            </a:r>
            <a:r>
              <a:rPr lang="en-US" dirty="0" smtClean="0"/>
              <a:t>ank </a:t>
            </a:r>
            <a:r>
              <a:rPr lang="en-US" dirty="0"/>
              <a:t>responsibility for overall financial system </a:t>
            </a:r>
            <a:r>
              <a:rPr lang="en-US" dirty="0" smtClean="0"/>
              <a:t>stability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  Development </a:t>
            </a:r>
            <a:r>
              <a:rPr lang="en-US" dirty="0"/>
              <a:t>of an Omnibus Banking </a:t>
            </a:r>
            <a:r>
              <a:rPr lang="en-US" dirty="0" smtClean="0"/>
              <a:t>Law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  Strengthening </a:t>
            </a:r>
            <a:r>
              <a:rPr lang="en-US" dirty="0"/>
              <a:t>prudential framework of securities dealers,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  Combating unregulated financial schemes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   Improving the regulatory framework for collective investment schemes </a:t>
            </a:r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64966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Enhancing the Business Environment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Primary objective – Enabling  business environment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   Comprehensive transformation of the tax system </a:t>
            </a:r>
          </a:p>
          <a:p>
            <a:pPr marL="1177290" lvl="2" indent="-400050">
              <a:buFont typeface="+mj-lt"/>
              <a:buAutoNum type="romanLcPeriod"/>
            </a:pPr>
            <a:r>
              <a:rPr lang="en-US" dirty="0" smtClean="0"/>
              <a:t> To reduce distortions  &amp; inefficiencies &amp; stimulate growth</a:t>
            </a:r>
          </a:p>
          <a:p>
            <a:pPr marL="777240" lvl="2" indent="0">
              <a:buNone/>
            </a:pPr>
            <a:endParaRPr lang="en-US" dirty="0" smtClean="0"/>
          </a:p>
          <a:p>
            <a:r>
              <a:rPr lang="en-US" dirty="0" smtClean="0"/>
              <a:t>Strategies 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 Simplify the tax system, widen the base and improve equity mainly through the streamlining of waivers and exemptions</a:t>
            </a:r>
            <a:r>
              <a:rPr lang="en-US" dirty="0" smtClean="0"/>
              <a:t>. </a:t>
            </a:r>
          </a:p>
          <a:p>
            <a:pPr marL="11430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Elimination of stamp duties on financial transactions &amp; transfer tax and stamp duties on registered corporate securities. </a:t>
            </a:r>
          </a:p>
          <a:p>
            <a:pPr marL="411480" lvl="1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355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326</TotalTime>
  <Words>792</Words>
  <Application>Microsoft Office PowerPoint</Application>
  <PresentationFormat>On-screen Show (4:3)</PresentationFormat>
  <Paragraphs>132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    Strategies for Stimulating Growth and Sustainability    John  W.  Robinson Deputy Governor Bank of Jamaica</vt:lpstr>
      <vt:lpstr>                 Outline</vt:lpstr>
      <vt:lpstr>Sustained Economic Growth</vt:lpstr>
      <vt:lpstr>    Role of the Government</vt:lpstr>
      <vt:lpstr>Strategies for Stimulating Growth in Jamaica</vt:lpstr>
      <vt:lpstr>Main Elements of Current Economic Strategy</vt:lpstr>
      <vt:lpstr>Fiscal Discipline &amp; Debt sustainability </vt:lpstr>
      <vt:lpstr>Financial System Stability</vt:lpstr>
      <vt:lpstr>Enhancing the Business Environment</vt:lpstr>
      <vt:lpstr>Supporting Infrastructure</vt:lpstr>
      <vt:lpstr>Progress to Date</vt:lpstr>
      <vt:lpstr>Progress to Date (Cont)</vt:lpstr>
      <vt:lpstr>Conclusion</vt:lpstr>
      <vt:lpstr>Conclusion</vt:lpstr>
    </vt:vector>
  </TitlesOfParts>
  <Company>BOJ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Strategies for Stimulating Growth and Sustainability  Address Deputy Governor John Robinson Bank of Jamaica</dc:title>
  <dc:creator>Prudence Serju</dc:creator>
  <cp:lastModifiedBy>bbf4</cp:lastModifiedBy>
  <cp:revision>59</cp:revision>
  <dcterms:created xsi:type="dcterms:W3CDTF">2011-06-17T20:43:20Z</dcterms:created>
  <dcterms:modified xsi:type="dcterms:W3CDTF">2011-06-30T18:47:58Z</dcterms:modified>
</cp:coreProperties>
</file>